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tiff" ContentType="image/tiff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291" r:id="rId6"/>
    <p:sldId id="265" r:id="rId7"/>
    <p:sldId id="264" r:id="rId8"/>
    <p:sldId id="266" r:id="rId9"/>
    <p:sldId id="261" r:id="rId10"/>
    <p:sldId id="259" r:id="rId11"/>
    <p:sldId id="262" r:id="rId12"/>
    <p:sldId id="257" r:id="rId13"/>
    <p:sldId id="258" r:id="rId14"/>
    <p:sldId id="287" r:id="rId15"/>
    <p:sldId id="263" r:id="rId16"/>
    <p:sldId id="260" r:id="rId17"/>
    <p:sldId id="288" r:id="rId18"/>
    <p:sldId id="289" r:id="rId19"/>
    <p:sldId id="267" r:id="rId20"/>
    <p:sldId id="268" r:id="rId21"/>
    <p:sldId id="284" r:id="rId22"/>
    <p:sldId id="285" r:id="rId23"/>
    <p:sldId id="269" r:id="rId24"/>
    <p:sldId id="270" r:id="rId25"/>
    <p:sldId id="271" r:id="rId26"/>
    <p:sldId id="277" r:id="rId27"/>
    <p:sldId id="272" r:id="rId28"/>
    <p:sldId id="275" r:id="rId29"/>
    <p:sldId id="273" r:id="rId30"/>
    <p:sldId id="286" r:id="rId31"/>
    <p:sldId id="274" r:id="rId32"/>
    <p:sldId id="276" r:id="rId33"/>
    <p:sldId id="278" r:id="rId34"/>
    <p:sldId id="279" r:id="rId35"/>
    <p:sldId id="280" r:id="rId36"/>
    <p:sldId id="281" r:id="rId37"/>
    <p:sldId id="282" r:id="rId38"/>
    <p:sldId id="290" r:id="rId39"/>
    <p:sldId id="283" r:id="rId40"/>
    <p:sldId id="292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860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2820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CB59F-DCBD-4876-A76C-EC724EAD1CD1}" type="datetimeFigureOut">
              <a:rPr lang="en-US" smtClean="0"/>
              <a:t>7/8/2012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537E1-BE90-452B-9FFA-1CFA76BC3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587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16F59-551A-44F9-8E79-21F0D8BD63DA}" type="datetimeFigureOut">
              <a:rPr lang="en-US" smtClean="0"/>
              <a:pPr/>
              <a:t>7/8/2012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00E64-96B8-4FC6-9EEF-6BF7F9F294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16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excella.com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219200"/>
            <a:ext cx="9144000" cy="2743200"/>
          </a:xfrm>
          <a:prstGeom prst="rect">
            <a:avLst/>
          </a:prstGeom>
          <a:solidFill>
            <a:srgbClr val="171F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>
          <a:xfrm>
            <a:off x="457200" y="1524000"/>
            <a:ext cx="8229600" cy="1143000"/>
          </a:xfrm>
        </p:spPr>
        <p:txBody>
          <a:bodyPr>
            <a:noAutofit/>
          </a:bodyPr>
          <a:lstStyle>
            <a:lvl1pPr>
              <a:defRPr sz="4000" b="1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0" y="4495800"/>
            <a:ext cx="5029200" cy="533400"/>
          </a:xfrm>
        </p:spPr>
        <p:txBody>
          <a:bodyPr>
            <a:normAutofit/>
          </a:bodyPr>
          <a:lstStyle>
            <a:lvl1pPr marL="0" indent="4763" algn="r">
              <a:buNone/>
              <a:defRPr sz="2800" b="1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0" y="5029200"/>
            <a:ext cx="5029200" cy="533400"/>
          </a:xfrm>
        </p:spPr>
        <p:txBody>
          <a:bodyPr>
            <a:normAutofit/>
          </a:bodyPr>
          <a:lstStyle>
            <a:lvl1pPr marL="0" indent="4763" algn="r">
              <a:buNone/>
              <a:defRPr sz="2000" b="1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Month XX, 2011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38775"/>
            <a:ext cx="1479176" cy="1143000"/>
          </a:xfrm>
          <a:prstGeom prst="rect">
            <a:avLst/>
          </a:prstGeom>
        </p:spPr>
      </p:pic>
      <p:sp>
        <p:nvSpPr>
          <p:cNvPr id="10" name="Text Box 15"/>
          <p:cNvSpPr txBox="1">
            <a:spLocks noChangeArrowheads="1"/>
          </p:cNvSpPr>
          <p:nvPr userDrawn="1"/>
        </p:nvSpPr>
        <p:spPr bwMode="auto">
          <a:xfrm>
            <a:off x="152400" y="6400800"/>
            <a:ext cx="571500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b="1" dirty="0" smtClean="0">
                <a:solidFill>
                  <a:srgbClr val="000000"/>
                </a:solidFill>
              </a:rPr>
              <a:t>Stephen D.</a:t>
            </a:r>
            <a:r>
              <a:rPr lang="en-US" sz="600" b="1" baseline="0" dirty="0" smtClean="0">
                <a:solidFill>
                  <a:srgbClr val="000000"/>
                </a:solidFill>
              </a:rPr>
              <a:t> Ritchie – Senior Consultant – Excella Consulting, Inc., 2300 Wilson Blvd, Suite 630, Arlington, VA 22201 – 703.840.8600 – </a:t>
            </a:r>
            <a:r>
              <a:rPr lang="en-US" sz="600" b="1" baseline="0" dirty="0" smtClean="0">
                <a:solidFill>
                  <a:srgbClr val="000000"/>
                </a:solidFill>
                <a:hlinkClick r:id="rId3"/>
              </a:rPr>
              <a:t>http://excella.com</a:t>
            </a:r>
            <a:endParaRPr lang="en-US" sz="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0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7FBC9121-D9E8-417D-8616-825081E25BC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457200" y="6477000"/>
            <a:ext cx="1828800" cy="381000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Stephen D. Ritchie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14" y="6156732"/>
            <a:ext cx="1092386" cy="640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678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678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0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01E87B6B-A2B5-4E4B-A2E1-10CFE937B7D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457200" y="6477000"/>
            <a:ext cx="1828800" cy="381000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Stephen D. Ritchie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14" y="6156732"/>
            <a:ext cx="1092386" cy="640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457200" y="6477000"/>
            <a:ext cx="1828800" cy="381000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Stephen D. Ritchie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14" y="6156732"/>
            <a:ext cx="1092386" cy="640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DDC6AAA-3FC3-4A29-94C1-54CF9B84C6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457200" y="6477000"/>
            <a:ext cx="1828800" cy="381000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Stephen D. Ritchie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14" y="6156732"/>
            <a:ext cx="1092386" cy="640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F074C98-30AA-48D8-9310-21AF5384756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57200" y="6477000"/>
            <a:ext cx="1828800" cy="381000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Stephen D. Ritchie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14" y="6156732"/>
            <a:ext cx="1092386" cy="640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492875"/>
            <a:ext cx="2895600" cy="212725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3691088-7EDC-4B53-8BF8-4ACF369FAA5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57200" y="6477000"/>
            <a:ext cx="1828800" cy="381000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Stephen D. Ritchie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14" y="6156732"/>
            <a:ext cx="1092386" cy="640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3D6E87-8D2C-4950-B13C-94FBA5B9DA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457200" y="6477000"/>
            <a:ext cx="1828800" cy="381000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Stephen D. Ritchie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14" y="6156732"/>
            <a:ext cx="1092386" cy="640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0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B04BA98C-F9EA-4C8B-A32E-D88474C36D0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457200" y="6477000"/>
            <a:ext cx="1828800" cy="381000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Stephen D. Ritchie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14" y="6156732"/>
            <a:ext cx="1092386" cy="640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0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0E8FAD32-F30D-4DA2-B0B3-3A921FA69A8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57200" y="6477000"/>
            <a:ext cx="1828800" cy="381000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Stephen D. Ritchie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14" y="6156732"/>
            <a:ext cx="1092386" cy="640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0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9C321283-87C3-4911-BBEC-6C3B64F936E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57200" y="6477000"/>
            <a:ext cx="1828800" cy="381000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Stephen D. Ritchie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14" y="6156732"/>
            <a:ext cx="1092386" cy="640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295400"/>
          </a:xfrm>
          <a:prstGeom prst="rect">
            <a:avLst/>
          </a:prstGeom>
          <a:solidFill>
            <a:srgbClr val="171F6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2060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2060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2060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206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206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logs.msdn.com/b/codeanalysis/" TargetMode="External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tylecop.codeplex.com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tbrains.com/resharper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hyperlink" Target="http://www.mono-project.com/Gendarme" TargetMode="Externa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spkr8.com/t/12071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harukizaemon.com/simian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jetbrains.com/teamcity/" TargetMode="External"/><Relationship Id="rId5" Type="http://schemas.openxmlformats.org/officeDocument/2006/relationships/hyperlink" Target="http://www.semdesigns.com/Products/Clone/" TargetMode="Externa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jetbrains.com/dotcover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nuget.org/packages/OpenCover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ncover.com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jetbrains.com/profiler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www.ndepend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lattix.com/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jpeg"/><Relationship Id="rId5" Type="http://schemas.openxmlformats.org/officeDocument/2006/relationships/hyperlink" Target="http://bit.ly/LwKfwK" TargetMode="External"/><Relationship Id="rId4" Type="http://schemas.openxmlformats.org/officeDocument/2006/relationships/image" Target="../media/image2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amzn.to/v8TD8E" TargetMode="External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spkr8.com/t/12071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Code Analysis in .NET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Stephen Ritchie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July 10,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1940 Tacoma Narrows Bridge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</a:p>
          <a:p>
            <a:pPr lvl="1"/>
            <a:r>
              <a:rPr lang="en-US" dirty="0" smtClean="0"/>
              <a:t>http</a:t>
            </a:r>
            <a:r>
              <a:rPr lang="en-US" dirty="0"/>
              <a:t>://archive.org/download/SF121/SF121_512kb.mp4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633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Analysis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7411" y="1785878"/>
            <a:ext cx="2971800" cy="212365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6600" dirty="0" smtClean="0">
                <a:solidFill>
                  <a:schemeClr val="accent5">
                    <a:lumMod val="75000"/>
                  </a:schemeClr>
                </a:solidFill>
              </a:rPr>
              <a:t>Source</a:t>
            </a:r>
          </a:p>
          <a:p>
            <a:r>
              <a:rPr lang="en-US" sz="6600" dirty="0" smtClean="0">
                <a:solidFill>
                  <a:schemeClr val="accent5">
                    <a:lumMod val="75000"/>
                  </a:schemeClr>
                </a:solidFill>
              </a:rPr>
              <a:t>Code</a:t>
            </a:r>
            <a:endParaRPr lang="en-US" sz="6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7411" y="4267200"/>
            <a:ext cx="4495800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6600" dirty="0" smtClean="0">
                <a:solidFill>
                  <a:schemeClr val="accent5">
                    <a:lumMod val="75000"/>
                  </a:schemeClr>
                </a:solidFill>
              </a:rPr>
              <a:t>Assembly</a:t>
            </a:r>
            <a:endParaRPr lang="en-US" sz="6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2743200" y="1728920"/>
            <a:ext cx="2476500" cy="4495800"/>
          </a:xfrm>
          <a:prstGeom prst="chevron">
            <a:avLst>
              <a:gd name="adj" fmla="val 864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8357" y="3909536"/>
            <a:ext cx="3577281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6600" dirty="0" smtClean="0">
                <a:solidFill>
                  <a:schemeClr val="accent3">
                    <a:lumMod val="75000"/>
                  </a:schemeClr>
                </a:solidFill>
              </a:rPr>
              <a:t>Metrics</a:t>
            </a:r>
            <a:endParaRPr lang="en-US" sz="6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589" y="1600200"/>
            <a:ext cx="4920049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6600" dirty="0" smtClean="0">
                <a:solidFill>
                  <a:schemeClr val="accent3">
                    <a:lumMod val="75000"/>
                  </a:schemeClr>
                </a:solidFill>
              </a:rPr>
              <a:t>Visualizations</a:t>
            </a:r>
            <a:endParaRPr lang="en-US" sz="6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12558" y="5064204"/>
            <a:ext cx="4263080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6600" dirty="0" smtClean="0">
                <a:solidFill>
                  <a:schemeClr val="accent3">
                    <a:lumMod val="75000"/>
                  </a:schemeClr>
                </a:solidFill>
              </a:rPr>
              <a:t>Detections</a:t>
            </a:r>
            <a:endParaRPr lang="en-US" sz="6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8356" y="2754868"/>
            <a:ext cx="3577281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6600" dirty="0" smtClean="0">
                <a:solidFill>
                  <a:schemeClr val="accent3">
                    <a:lumMod val="75000"/>
                  </a:schemeClr>
                </a:solidFill>
              </a:rPr>
              <a:t>Checks</a:t>
            </a:r>
            <a:endParaRPr lang="en-US" sz="6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58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Analysis</a:t>
            </a:r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2743200" y="1728920"/>
            <a:ext cx="2476500" cy="4495800"/>
          </a:xfrm>
          <a:prstGeom prst="chevron">
            <a:avLst>
              <a:gd name="adj" fmla="val 864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8357" y="3909536"/>
            <a:ext cx="3577281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6600" dirty="0" smtClean="0">
                <a:solidFill>
                  <a:schemeClr val="accent3">
                    <a:lumMod val="75000"/>
                  </a:schemeClr>
                </a:solidFill>
              </a:rPr>
              <a:t>Metrics</a:t>
            </a:r>
            <a:endParaRPr lang="en-US" sz="6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589" y="1600200"/>
            <a:ext cx="4920049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6600" dirty="0" smtClean="0">
                <a:solidFill>
                  <a:schemeClr val="accent3">
                    <a:lumMod val="75000"/>
                  </a:schemeClr>
                </a:solidFill>
              </a:rPr>
              <a:t>Visualizations</a:t>
            </a:r>
            <a:endParaRPr lang="en-US" sz="6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12558" y="5064204"/>
            <a:ext cx="4263080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6600" dirty="0" smtClean="0">
                <a:solidFill>
                  <a:schemeClr val="accent3">
                    <a:lumMod val="75000"/>
                  </a:schemeClr>
                </a:solidFill>
              </a:rPr>
              <a:t>Detections</a:t>
            </a:r>
            <a:endParaRPr lang="en-US" sz="6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8356" y="2754868"/>
            <a:ext cx="3577281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6600" dirty="0" smtClean="0">
                <a:solidFill>
                  <a:schemeClr val="accent3">
                    <a:lumMod val="75000"/>
                  </a:schemeClr>
                </a:solidFill>
              </a:rPr>
              <a:t>Checks</a:t>
            </a:r>
            <a:endParaRPr lang="en-US" sz="6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2847707"/>
            <a:ext cx="3315331" cy="212365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6600" b="1" i="1" cap="none" spc="0" dirty="0" smtClean="0">
                <a:ln/>
                <a:solidFill>
                  <a:srgbClr val="7030A0"/>
                </a:solidFill>
                <a:effectLst/>
              </a:rPr>
              <a:t>Run the </a:t>
            </a:r>
            <a:br>
              <a:rPr lang="en-US" sz="6600" b="1" i="1" cap="none" spc="0" dirty="0" smtClean="0">
                <a:ln/>
                <a:solidFill>
                  <a:srgbClr val="7030A0"/>
                </a:solidFill>
                <a:effectLst/>
              </a:rPr>
            </a:br>
            <a:r>
              <a:rPr lang="en-US" sz="6600" b="1" i="1" cap="none" spc="0" dirty="0" smtClean="0">
                <a:ln/>
                <a:solidFill>
                  <a:srgbClr val="7030A0"/>
                </a:solidFill>
                <a:effectLst/>
              </a:rPr>
              <a:t>software</a:t>
            </a:r>
            <a:endParaRPr lang="en-US" sz="6600" b="1" i="1" cap="none" spc="0" dirty="0">
              <a:ln/>
              <a:solidFill>
                <a:srgbClr val="7030A0"/>
              </a:solidFill>
              <a:effectLst/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Analysis: Objection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10312" y="2514600"/>
            <a:ext cx="2760692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i="1" dirty="0" smtClean="0">
                <a:solidFill>
                  <a:schemeClr val="accent5">
                    <a:lumMod val="75000"/>
                  </a:schemeClr>
                </a:solidFill>
              </a:rPr>
              <a:t>Useless</a:t>
            </a:r>
            <a:endParaRPr lang="en-US" sz="66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4038600"/>
            <a:ext cx="7315200" cy="212365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6600" dirty="0" smtClean="0">
                <a:solidFill>
                  <a:schemeClr val="accent3">
                    <a:lumMod val="75000"/>
                  </a:schemeClr>
                </a:solidFill>
              </a:rPr>
              <a:t>“Don’t make the same mistake </a:t>
            </a:r>
            <a:r>
              <a:rPr lang="en-US" sz="6600" u="sng" dirty="0" smtClean="0">
                <a:solidFill>
                  <a:schemeClr val="accent3">
                    <a:lumMod val="75000"/>
                  </a:schemeClr>
                </a:solidFill>
              </a:rPr>
              <a:t>once</a:t>
            </a:r>
            <a:r>
              <a:rPr lang="en-US" sz="6600" dirty="0" smtClean="0">
                <a:solidFill>
                  <a:schemeClr val="accent3">
                    <a:lumMod val="75000"/>
                  </a:schemeClr>
                </a:solidFill>
              </a:rPr>
              <a:t>.”</a:t>
            </a:r>
            <a:endParaRPr lang="en-US" sz="6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14400" y="2514005"/>
            <a:ext cx="3626314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dirty="0" smtClean="0"/>
              <a:t>Nitpicking</a:t>
            </a:r>
            <a:endParaRPr lang="en-US" sz="6600" dirty="0"/>
          </a:p>
        </p:txBody>
      </p:sp>
      <p:sp>
        <p:nvSpPr>
          <p:cNvPr id="14" name="TextBox 13"/>
          <p:cNvSpPr txBox="1"/>
          <p:nvPr/>
        </p:nvSpPr>
        <p:spPr>
          <a:xfrm>
            <a:off x="1173667" y="1590080"/>
            <a:ext cx="6897337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5400" dirty="0" smtClean="0">
                <a:solidFill>
                  <a:schemeClr val="accent5">
                    <a:lumMod val="75000"/>
                  </a:schemeClr>
                </a:solidFill>
              </a:rPr>
              <a:t>Sweating the small stuff</a:t>
            </a:r>
            <a:endParaRPr lang="en-US" sz="5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14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Analysis: Objection 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0" y="2513410"/>
            <a:ext cx="5069016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i="1" dirty="0" smtClean="0">
                <a:solidFill>
                  <a:schemeClr val="accent5">
                    <a:lumMod val="75000"/>
                  </a:schemeClr>
                </a:solidFill>
              </a:rPr>
              <a:t>No Bandwidth</a:t>
            </a:r>
            <a:endParaRPr lang="en-US" sz="66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4546431"/>
            <a:ext cx="7315200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6600" dirty="0" smtClean="0">
                <a:solidFill>
                  <a:schemeClr val="accent3">
                    <a:lumMod val="75000"/>
                  </a:schemeClr>
                </a:solidFill>
              </a:rPr>
              <a:t>“Crawl, Walk, Run”</a:t>
            </a:r>
            <a:endParaRPr lang="en-US" sz="6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9600" y="2514005"/>
            <a:ext cx="3003964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dirty="0" smtClean="0"/>
              <a:t>Low ROI</a:t>
            </a:r>
            <a:endParaRPr lang="en-US" sz="6600" dirty="0"/>
          </a:p>
        </p:txBody>
      </p:sp>
      <p:sp>
        <p:nvSpPr>
          <p:cNvPr id="14" name="TextBox 13"/>
          <p:cNvSpPr txBox="1"/>
          <p:nvPr/>
        </p:nvSpPr>
        <p:spPr>
          <a:xfrm>
            <a:off x="1173667" y="1590080"/>
            <a:ext cx="5915274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5400" dirty="0" smtClean="0">
                <a:solidFill>
                  <a:schemeClr val="accent5">
                    <a:lumMod val="75000"/>
                  </a:schemeClr>
                </a:solidFill>
              </a:rPr>
              <a:t>Not worth the effort</a:t>
            </a:r>
            <a:endParaRPr lang="en-US" sz="5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11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Analysis: Objection 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7998" y="3448050"/>
            <a:ext cx="5360763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i="1" dirty="0" smtClean="0">
                <a:solidFill>
                  <a:schemeClr val="accent5">
                    <a:lumMod val="75000"/>
                  </a:schemeClr>
                </a:solidFill>
              </a:rPr>
              <a:t>Can’t Fix Issues</a:t>
            </a:r>
            <a:endParaRPr lang="en-US" sz="66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6700" y="4724400"/>
            <a:ext cx="8610600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6600" dirty="0" smtClean="0">
                <a:solidFill>
                  <a:schemeClr val="accent3">
                    <a:lumMod val="75000"/>
                  </a:schemeClr>
                </a:solidFill>
              </a:rPr>
              <a:t>“Speak truth to power.”</a:t>
            </a:r>
            <a:endParaRPr lang="en-US" sz="6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9600" y="2513410"/>
            <a:ext cx="3694922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dirty="0" smtClean="0"/>
              <a:t>Forbidden</a:t>
            </a:r>
            <a:endParaRPr lang="en-US" sz="6600" dirty="0"/>
          </a:p>
        </p:txBody>
      </p:sp>
      <p:sp>
        <p:nvSpPr>
          <p:cNvPr id="14" name="TextBox 13"/>
          <p:cNvSpPr txBox="1"/>
          <p:nvPr/>
        </p:nvSpPr>
        <p:spPr>
          <a:xfrm>
            <a:off x="2111358" y="1590080"/>
            <a:ext cx="4921284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5400" dirty="0" smtClean="0">
                <a:solidFill>
                  <a:schemeClr val="accent5">
                    <a:lumMod val="75000"/>
                  </a:schemeClr>
                </a:solidFill>
              </a:rPr>
              <a:t>No authorization</a:t>
            </a:r>
            <a:endParaRPr lang="en-US" sz="5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37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Blueprint</a:t>
            </a:r>
            <a:endParaRPr lang="en-US" dirty="0"/>
          </a:p>
        </p:txBody>
      </p:sp>
      <p:pic>
        <p:nvPicPr>
          <p:cNvPr id="2050" name="Picture 2" descr="D:\Presentations\AdvancedCodeAnalysis\SlideDeck\images\bluepr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1"/>
            <a:ext cx="171236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3"/>
          <p:cNvSpPr/>
          <p:nvPr/>
        </p:nvSpPr>
        <p:spPr>
          <a:xfrm>
            <a:off x="3505200" y="1524000"/>
            <a:ext cx="2895600" cy="19050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Analyze</a:t>
            </a:r>
            <a:endParaRPr lang="en-US" sz="3600" dirty="0"/>
          </a:p>
        </p:txBody>
      </p:sp>
      <p:sp>
        <p:nvSpPr>
          <p:cNvPr id="10" name="Circular Arrow 9"/>
          <p:cNvSpPr/>
          <p:nvPr/>
        </p:nvSpPr>
        <p:spPr>
          <a:xfrm rot="18173262">
            <a:off x="2048890" y="2010258"/>
            <a:ext cx="2760220" cy="2610344"/>
          </a:xfrm>
          <a:prstGeom prst="circularArrow">
            <a:avLst/>
          </a:prstGeom>
          <a:noFill/>
          <a:ln>
            <a:solidFill>
              <a:schemeClr val="accent3">
                <a:lumMod val="50000"/>
              </a:schemeClr>
            </a:solidFill>
          </a:ln>
          <a:effectLst>
            <a:glow rad="127000">
              <a:schemeClr val="accent3">
                <a:lumMod val="20000"/>
                <a:lumOff val="80000"/>
              </a:schemeClr>
            </a:glow>
            <a:outerShdw blurRad="50800" dist="50800" dir="5400000" algn="ctr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loud 6"/>
          <p:cNvSpPr/>
          <p:nvPr/>
        </p:nvSpPr>
        <p:spPr>
          <a:xfrm>
            <a:off x="1680519" y="3964459"/>
            <a:ext cx="2895600" cy="19050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Monitor</a:t>
            </a:r>
            <a:endParaRPr lang="en-US" sz="3600" dirty="0"/>
          </a:p>
        </p:txBody>
      </p:sp>
      <p:sp>
        <p:nvSpPr>
          <p:cNvPr id="9" name="Circular Arrow 8"/>
          <p:cNvSpPr/>
          <p:nvPr/>
        </p:nvSpPr>
        <p:spPr>
          <a:xfrm rot="10284023">
            <a:off x="3608645" y="3849293"/>
            <a:ext cx="2760220" cy="2610344"/>
          </a:xfrm>
          <a:prstGeom prst="circularArrow">
            <a:avLst/>
          </a:prstGeom>
          <a:noFill/>
          <a:ln>
            <a:solidFill>
              <a:schemeClr val="accent3">
                <a:lumMod val="50000"/>
              </a:schemeClr>
            </a:solidFill>
          </a:ln>
          <a:effectLst>
            <a:glow rad="127000">
              <a:schemeClr val="accent3">
                <a:lumMod val="20000"/>
                <a:lumOff val="80000"/>
              </a:schemeClr>
            </a:glow>
            <a:outerShdw blurRad="50800" dist="50800" dir="5400000" algn="ctr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loud 5"/>
          <p:cNvSpPr/>
          <p:nvPr/>
        </p:nvSpPr>
        <p:spPr>
          <a:xfrm>
            <a:off x="5486400" y="3962400"/>
            <a:ext cx="2895600" cy="19050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Improve</a:t>
            </a:r>
            <a:endParaRPr lang="en-US" sz="3600" dirty="0"/>
          </a:p>
        </p:txBody>
      </p:sp>
      <p:sp>
        <p:nvSpPr>
          <p:cNvPr id="5" name="Circular Arrow 4"/>
          <p:cNvSpPr/>
          <p:nvPr/>
        </p:nvSpPr>
        <p:spPr>
          <a:xfrm rot="3632788">
            <a:off x="4881980" y="1956714"/>
            <a:ext cx="2760220" cy="2610344"/>
          </a:xfrm>
          <a:prstGeom prst="circularArrow">
            <a:avLst/>
          </a:prstGeom>
          <a:noFill/>
          <a:ln>
            <a:solidFill>
              <a:schemeClr val="accent3">
                <a:lumMod val="50000"/>
              </a:schemeClr>
            </a:solidFill>
          </a:ln>
          <a:effectLst>
            <a:glow rad="127000">
              <a:schemeClr val="accent3">
                <a:lumMod val="20000"/>
                <a:lumOff val="80000"/>
              </a:schemeClr>
            </a:glow>
            <a:outerShdw blurRad="50800" dist="50800" dir="5400000" algn="ctr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786910" y="1847850"/>
            <a:ext cx="332180" cy="3429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543800" y="4267200"/>
            <a:ext cx="332180" cy="3429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286000" y="5183060"/>
            <a:ext cx="332180" cy="3429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16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7" grpId="0" animBg="1"/>
      <p:bldP spid="9" grpId="0" animBg="1"/>
      <p:bldP spid="6" grpId="0" animBg="1"/>
      <p:bldP spid="5" grpId="0" animBg="1"/>
      <p:bldP spid="8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resentations\AdvancedCodeAnalysis\SlideDeck\images\toolbo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329931"/>
            <a:ext cx="1828800" cy="187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Toolbox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7" name="Picture 4" descr="http://vkreynin.files.wordpress.com/2009/05/fxc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119" y="1476767"/>
            <a:ext cx="1340638" cy="157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msmvps.com/cfs-filesystemfile.ashx/__key/CommunityServer.Blogs.Components.WeblogFiles/brianmadsen.metablogapi/6685.vs2010_5F00_74958B9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950232"/>
            <a:ext cx="1919276" cy="108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2902" y="4094381"/>
            <a:ext cx="2626840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</a:rPr>
              <a:t>Checks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76600" y="1711380"/>
            <a:ext cx="2971800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6600" dirty="0" err="1" smtClean="0">
                <a:solidFill>
                  <a:schemeClr val="accent5">
                    <a:lumMod val="75000"/>
                  </a:schemeClr>
                </a:solidFill>
              </a:rPr>
              <a:t>FxCop</a:t>
            </a:r>
            <a:endParaRPr lang="en-US" sz="6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6600" y="3429000"/>
            <a:ext cx="2425664" cy="212365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dirty="0" smtClean="0">
                <a:solidFill>
                  <a:schemeClr val="accent5">
                    <a:lumMod val="75000"/>
                  </a:schemeClr>
                </a:solidFill>
              </a:rPr>
              <a:t>Visual </a:t>
            </a:r>
            <a:br>
              <a:rPr lang="en-US" sz="6600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6600" dirty="0" smtClean="0">
                <a:solidFill>
                  <a:schemeClr val="accent5">
                    <a:lumMod val="75000"/>
                  </a:schemeClr>
                </a:solidFill>
              </a:rPr>
              <a:t>Studio</a:t>
            </a:r>
            <a:endParaRPr lang="en-US" sz="6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6458" y="5594614"/>
            <a:ext cx="5997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5"/>
              </a:rPr>
              <a:t>http://blogs.msdn.com/b/codeanalysis</a:t>
            </a:r>
            <a:r>
              <a:rPr lang="en-US" sz="2800" dirty="0" smtClean="0">
                <a:hlinkClick r:id="rId5"/>
              </a:rPr>
              <a:t>/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342901" y="3448050"/>
            <a:ext cx="2626840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</a:rPr>
              <a:t>Detections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37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resentations\AdvancedCodeAnalysis\SlideDeck\images\toolbo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329931"/>
            <a:ext cx="1828800" cy="187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Toolbox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76600" y="1711380"/>
            <a:ext cx="3198311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dirty="0" err="1" smtClean="0">
                <a:solidFill>
                  <a:schemeClr val="accent5">
                    <a:lumMod val="75000"/>
                  </a:schemeClr>
                </a:solidFill>
              </a:rPr>
              <a:t>StyleCop</a:t>
            </a:r>
            <a:endParaRPr lang="en-US" sz="6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6458" y="5594614"/>
            <a:ext cx="4621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http://stylecop.codeplex.com</a:t>
            </a:r>
            <a:r>
              <a:rPr lang="en-US" sz="2800" dirty="0" smtClean="0">
                <a:hlinkClick r:id="rId3"/>
              </a:rPr>
              <a:t>/</a:t>
            </a:r>
            <a:endParaRPr lang="en-US" sz="2800" dirty="0"/>
          </a:p>
        </p:txBody>
      </p:sp>
      <p:pic>
        <p:nvPicPr>
          <p:cNvPr id="9218" name="Picture 2" descr="http://megakemp.files.wordpress.com/2009/03/styleco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852" y="3019262"/>
            <a:ext cx="1465805" cy="146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42902" y="4094381"/>
            <a:ext cx="2626840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</a:rPr>
              <a:t>Checks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901" y="3448050"/>
            <a:ext cx="2626840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</a:rPr>
              <a:t>Detections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43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resentations\AdvancedCodeAnalysis\SlideDeck\images\toolbo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329931"/>
            <a:ext cx="1828800" cy="187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Toolbox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98955" y="1600200"/>
            <a:ext cx="3746090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dirty="0" err="1" smtClean="0">
                <a:solidFill>
                  <a:schemeClr val="accent5">
                    <a:lumMod val="75000"/>
                  </a:schemeClr>
                </a:solidFill>
              </a:rPr>
              <a:t>ReSharper</a:t>
            </a:r>
            <a:endParaRPr lang="en-US" sz="6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98955" y="2939216"/>
            <a:ext cx="5696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http://www.jetbrains.com/resharper</a:t>
            </a:r>
            <a:r>
              <a:rPr lang="en-US" sz="2800" dirty="0" smtClean="0">
                <a:hlinkClick r:id="rId3"/>
              </a:rPr>
              <a:t>/</a:t>
            </a:r>
            <a:endParaRPr lang="en-US" sz="2800" dirty="0"/>
          </a:p>
        </p:txBody>
      </p:sp>
      <p:pic>
        <p:nvPicPr>
          <p:cNvPr id="10242" name="Picture 2" descr="http://jack.ukleja.com/wp-content/uploads/image_3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492556"/>
            <a:ext cx="1841090" cy="132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98955" y="4081364"/>
            <a:ext cx="3826689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dirty="0" smtClean="0">
                <a:solidFill>
                  <a:schemeClr val="accent5">
                    <a:lumMod val="75000"/>
                  </a:schemeClr>
                </a:solidFill>
              </a:rPr>
              <a:t>Gendarme</a:t>
            </a:r>
            <a:endParaRPr lang="en-US" sz="6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6345" y="5420380"/>
            <a:ext cx="6410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5"/>
              </a:rPr>
              <a:t>http://</a:t>
            </a:r>
            <a:r>
              <a:rPr lang="en-US" sz="2800" dirty="0" smtClean="0">
                <a:hlinkClick r:id="rId5"/>
              </a:rPr>
              <a:t>www.mono-project.com/Gendarme</a:t>
            </a:r>
            <a:endParaRPr lang="en-US" sz="2800" dirty="0"/>
          </a:p>
        </p:txBody>
      </p:sp>
      <p:pic>
        <p:nvPicPr>
          <p:cNvPr id="10244" name="Picture 4" descr="http://www.insaneunity.com/wordpress/wp-content/uploads/2012/02/Mono-logo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93" y="3819023"/>
            <a:ext cx="1355703" cy="163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42902" y="4094381"/>
            <a:ext cx="2626840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</a:rPr>
              <a:t>Checks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2901" y="3448050"/>
            <a:ext cx="2626840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</a:rPr>
              <a:t>Detections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8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Speaker-Rate Me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533D6E87-8D2C-4950-B13C-94FBA5B9DAE6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00400" y="4038600"/>
            <a:ext cx="3994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spkr8.com/t/12071</a:t>
            </a:r>
            <a:endParaRPr lang="en-US" sz="2800" dirty="0"/>
          </a:p>
        </p:txBody>
      </p:sp>
      <p:pic>
        <p:nvPicPr>
          <p:cNvPr id="9218" name="Picture 2" descr="http://profile.ak.fbcdn.net/hprofile-ak-ash2/41782_140542569294718_4615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133600"/>
            <a:ext cx="19050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763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Master Craft</a:t>
            </a:r>
            <a:endParaRPr lang="en-US" dirty="0"/>
          </a:p>
        </p:txBody>
      </p:sp>
      <p:pic>
        <p:nvPicPr>
          <p:cNvPr id="3074" name="Picture 2" descr="D:\Presentations\AdvancedCodeAnalysis\SlideDeck\images\Leonardo-da-Vinci-40396-1-4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57184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cdn2.content.compendiumblog.com/uploads/user/217a210f-f661-40cf-843a-a67a8c04fed9/8b9ae761-7320-4444-af11-566e8d46dad6/Image/1b084c3b114f4ab0ca722b311fb62800/uk_visual_studio_team_foundation_svr_2010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38" y="1678672"/>
            <a:ext cx="3849123" cy="103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896" y="2974655"/>
            <a:ext cx="3943455" cy="726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https://wiki.jenkins-ci.org/download/attachments/2916393/logo-title.png?version=1&amp;modificationDate=13027539470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35" y="3680967"/>
            <a:ext cx="3849123" cy="123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jetbrains.com/img/logos/logo_teamcity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058" y="4918875"/>
            <a:ext cx="3849124" cy="86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94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resentations\AdvancedCodeAnalysis\SlideDeck\images\toolbo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329931"/>
            <a:ext cx="1828800" cy="187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Toolbox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4801" y="3429000"/>
            <a:ext cx="2626840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</a:rPr>
              <a:t>Detections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1847671"/>
            <a:ext cx="2488182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dirty="0" smtClean="0">
                <a:solidFill>
                  <a:schemeClr val="accent5">
                    <a:lumMod val="75000"/>
                  </a:schemeClr>
                </a:solidFill>
              </a:rPr>
              <a:t>Simian</a:t>
            </a:r>
            <a:endParaRPr lang="en-US" sz="6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2" name="Picture 8" descr="http://www.harukizaemon.com/simian/simi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978" y="3200399"/>
            <a:ext cx="1038225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14399" y="4724400"/>
            <a:ext cx="6021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http://www.harukizaemon.com/simian</a:t>
            </a:r>
            <a:r>
              <a:rPr lang="en-US" sz="2800" dirty="0" smtClean="0">
                <a:hlinkClick r:id="rId4"/>
              </a:rPr>
              <a:t>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980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Master Craft</a:t>
            </a:r>
            <a:endParaRPr lang="en-US" dirty="0"/>
          </a:p>
        </p:txBody>
      </p:sp>
      <p:pic>
        <p:nvPicPr>
          <p:cNvPr id="3074" name="Picture 2" descr="D:\Presentations\AdvancedCodeAnalysis\SlideDeck\images\Leonardo-da-Vinci-40396-1-4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57184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jetbrains.com/img/logos/logo_teamcity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1" y="2308086"/>
            <a:ext cx="3849124" cy="86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577" y="4724400"/>
            <a:ext cx="1940462" cy="687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72664" y="1600200"/>
            <a:ext cx="486537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</a:rPr>
              <a:t>Duplicates Finder .NET</a:t>
            </a:r>
            <a:endParaRPr lang="en-US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52881" y="4117481"/>
            <a:ext cx="2906373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</a:rPr>
              <a:t>Clone Doctor</a:t>
            </a:r>
            <a:endParaRPr lang="en-US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52881" y="4818620"/>
            <a:ext cx="4376519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4000" dirty="0">
                <a:latin typeface="Aharoni" pitchFamily="2" charset="-79"/>
                <a:cs typeface="Aharoni" pitchFamily="2" charset="-79"/>
              </a:rPr>
              <a:t>Semantic Designs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399" y="5638800"/>
            <a:ext cx="6955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5"/>
              </a:rPr>
              <a:t>http://www.semdesigns.com/Products/Clone</a:t>
            </a:r>
            <a:r>
              <a:rPr lang="en-US" sz="2800" dirty="0" smtClean="0">
                <a:hlinkClick r:id="rId5"/>
              </a:rPr>
              <a:t>/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914399" y="3429000"/>
            <a:ext cx="554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6"/>
              </a:rPr>
              <a:t>http://www.jetbrains.com/teamcity</a:t>
            </a:r>
            <a:r>
              <a:rPr lang="en-US" sz="2800" dirty="0" smtClean="0">
                <a:hlinkClick r:id="rId6"/>
              </a:rPr>
              <a:t>/</a:t>
            </a:r>
            <a:endParaRPr lang="en-US" sz="2800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44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Analysis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9799" y="4191000"/>
            <a:ext cx="6003838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6600" dirty="0" smtClean="0">
                <a:solidFill>
                  <a:schemeClr val="accent3">
                    <a:lumMod val="75000"/>
                  </a:schemeClr>
                </a:solidFill>
              </a:rPr>
              <a:t>Code Coverage</a:t>
            </a:r>
            <a:endParaRPr lang="en-US" sz="6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7157" y="1551952"/>
            <a:ext cx="3315331" cy="212365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6600" b="1" i="1" cap="none" spc="0" dirty="0" smtClean="0">
                <a:ln/>
                <a:solidFill>
                  <a:srgbClr val="7030A0"/>
                </a:solidFill>
                <a:effectLst/>
              </a:rPr>
              <a:t>Run the </a:t>
            </a:r>
            <a:br>
              <a:rPr lang="en-US" sz="6600" b="1" i="1" cap="none" spc="0" dirty="0" smtClean="0">
                <a:ln/>
                <a:solidFill>
                  <a:srgbClr val="7030A0"/>
                </a:solidFill>
                <a:effectLst/>
              </a:rPr>
            </a:br>
            <a:r>
              <a:rPr lang="en-US" sz="6600" b="1" i="1" cap="none" spc="0" dirty="0" smtClean="0">
                <a:ln/>
                <a:solidFill>
                  <a:srgbClr val="7030A0"/>
                </a:solidFill>
                <a:effectLst/>
              </a:rPr>
              <a:t>software</a:t>
            </a:r>
            <a:endParaRPr lang="en-US" sz="6600" b="1" i="1" cap="none" spc="0" dirty="0">
              <a:ln/>
              <a:solidFill>
                <a:srgbClr val="7030A0"/>
              </a:solidFill>
              <a:effectLst/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9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resentations\AdvancedCodeAnalysis\SlideDeck\images\toolbo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329931"/>
            <a:ext cx="1828800" cy="187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Toolbox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53918" y="1524000"/>
            <a:ext cx="3341812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dirty="0" err="1" smtClean="0">
                <a:solidFill>
                  <a:schemeClr val="accent5">
                    <a:lumMod val="75000"/>
                  </a:schemeClr>
                </a:solidFill>
              </a:rPr>
              <a:t>dotCover</a:t>
            </a:r>
            <a:endParaRPr lang="en-US" sz="6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9492" y="3486833"/>
            <a:ext cx="1619418" cy="64633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3600" b="1" i="1" cap="none" spc="0" dirty="0" smtClean="0">
                <a:ln/>
                <a:solidFill>
                  <a:srgbClr val="7030A0"/>
                </a:solidFill>
                <a:effectLst/>
              </a:rPr>
              <a:t>Metrics</a:t>
            </a:r>
            <a:endParaRPr lang="en-US" sz="3600" b="1" i="1" cap="none" spc="0" dirty="0">
              <a:ln/>
              <a:solidFill>
                <a:srgbClr val="7030A0"/>
              </a:solidFill>
              <a:effectLst/>
            </a:endParaRPr>
          </a:p>
        </p:txBody>
      </p:sp>
      <p:pic>
        <p:nvPicPr>
          <p:cNvPr id="11" name="Picture 2" descr="dotCover 2.0: Updated .NET unit test runner and coverage t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364" y="2753407"/>
            <a:ext cx="47434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4399" y="4724400"/>
            <a:ext cx="5572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http://www.jetbrains.com/dotcover</a:t>
            </a:r>
            <a:r>
              <a:rPr lang="en-US" sz="2800" dirty="0" smtClean="0">
                <a:hlinkClick r:id="rId4"/>
              </a:rPr>
              <a:t>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2406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resentations\AdvancedCodeAnalysis\SlideDeck\images\toolbo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329931"/>
            <a:ext cx="1828800" cy="187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Toolbox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53918" y="1524000"/>
            <a:ext cx="4229876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dirty="0" smtClean="0">
                <a:solidFill>
                  <a:schemeClr val="accent5">
                    <a:lumMod val="75000"/>
                  </a:schemeClr>
                </a:solidFill>
              </a:rPr>
              <a:t>Open Cover</a:t>
            </a:r>
            <a:endParaRPr lang="en-US" sz="6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9492" y="3486833"/>
            <a:ext cx="1619418" cy="64633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3600" b="1" i="1" cap="none" spc="0" dirty="0" smtClean="0">
                <a:ln/>
                <a:solidFill>
                  <a:srgbClr val="7030A0"/>
                </a:solidFill>
                <a:effectLst/>
              </a:rPr>
              <a:t>Metrics</a:t>
            </a:r>
            <a:endParaRPr lang="en-US" sz="3600" b="1" i="1" cap="none" spc="0" dirty="0">
              <a:ln/>
              <a:solidFill>
                <a:srgbClr val="7030A0"/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399" y="4724400"/>
            <a:ext cx="5830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nuget.org/packages/OpenCover</a:t>
            </a:r>
            <a:endParaRPr lang="en-US" sz="2800" dirty="0"/>
          </a:p>
        </p:txBody>
      </p:sp>
      <p:pic>
        <p:nvPicPr>
          <p:cNvPr id="2" name="Picture 2" descr="Icon for package OpenCo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819399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11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Master Craft</a:t>
            </a:r>
            <a:endParaRPr lang="en-US" dirty="0"/>
          </a:p>
        </p:txBody>
      </p:sp>
      <p:pic>
        <p:nvPicPr>
          <p:cNvPr id="3074" name="Picture 2" descr="D:\Presentations\AdvancedCodeAnalysis\SlideDeck\images\Leonardo-da-Vinci-40396-1-4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57184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old.castleproject.org/images/ref/ncover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195384"/>
            <a:ext cx="3652913" cy="113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399" y="4724400"/>
            <a:ext cx="3818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http://www.ncover.com</a:t>
            </a:r>
            <a:r>
              <a:rPr lang="en-US" sz="2800" dirty="0" smtClean="0">
                <a:hlinkClick r:id="rId4"/>
              </a:rPr>
              <a:t>/</a:t>
            </a:r>
            <a:endParaRPr lang="en-US" sz="28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Analysis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88" y="3429000"/>
            <a:ext cx="4920049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6600" dirty="0" smtClean="0">
                <a:solidFill>
                  <a:schemeClr val="accent3">
                    <a:lumMod val="75000"/>
                  </a:schemeClr>
                </a:solidFill>
              </a:rPr>
              <a:t>Sampling</a:t>
            </a:r>
            <a:endParaRPr lang="en-US" sz="6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9799" y="4557577"/>
            <a:ext cx="6003838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6600" dirty="0" smtClean="0">
                <a:solidFill>
                  <a:schemeClr val="accent3">
                    <a:lumMod val="75000"/>
                  </a:schemeClr>
                </a:solidFill>
              </a:rPr>
              <a:t>Instrumentation</a:t>
            </a:r>
            <a:endParaRPr lang="en-US" sz="6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7157" y="1551952"/>
            <a:ext cx="3315331" cy="212365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6600" b="1" i="1" cap="none" spc="0" dirty="0" smtClean="0">
                <a:ln/>
                <a:solidFill>
                  <a:srgbClr val="7030A0"/>
                </a:solidFill>
                <a:effectLst/>
              </a:rPr>
              <a:t>Run the </a:t>
            </a:r>
            <a:br>
              <a:rPr lang="en-US" sz="6600" b="1" i="1" cap="none" spc="0" dirty="0" smtClean="0">
                <a:ln/>
                <a:solidFill>
                  <a:srgbClr val="7030A0"/>
                </a:solidFill>
                <a:effectLst/>
              </a:rPr>
            </a:br>
            <a:r>
              <a:rPr lang="en-US" sz="6600" b="1" i="1" cap="none" spc="0" dirty="0" smtClean="0">
                <a:ln/>
                <a:solidFill>
                  <a:srgbClr val="7030A0"/>
                </a:solidFill>
                <a:effectLst/>
              </a:rPr>
              <a:t>software</a:t>
            </a:r>
            <a:endParaRPr lang="en-US" sz="6600" b="1" i="1" cap="none" spc="0" dirty="0">
              <a:ln/>
              <a:solidFill>
                <a:srgbClr val="7030A0"/>
              </a:solidFill>
              <a:effectLst/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7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resentations\AdvancedCodeAnalysis\SlideDeck\images\toolbo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329931"/>
            <a:ext cx="1828800" cy="187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Toolbox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53918" y="1524000"/>
            <a:ext cx="4607928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dirty="0" smtClean="0">
                <a:solidFill>
                  <a:schemeClr val="accent5">
                    <a:lumMod val="75000"/>
                  </a:schemeClr>
                </a:solidFill>
              </a:rPr>
              <a:t>Performance</a:t>
            </a:r>
            <a:endParaRPr lang="en-US" sz="6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1" y="3486833"/>
            <a:ext cx="1619418" cy="64633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3600" b="1" i="1" cap="none" spc="0" dirty="0" smtClean="0">
                <a:ln/>
                <a:solidFill>
                  <a:srgbClr val="7030A0"/>
                </a:solidFill>
                <a:effectLst/>
              </a:rPr>
              <a:t>Metrics</a:t>
            </a:r>
            <a:endParaRPr lang="en-US" sz="3600" b="1" i="1" cap="none" spc="0" dirty="0">
              <a:ln/>
              <a:solidFill>
                <a:srgbClr val="7030A0"/>
              </a:solidFill>
              <a:effectLst/>
            </a:endParaRPr>
          </a:p>
        </p:txBody>
      </p:sp>
      <p:pic>
        <p:nvPicPr>
          <p:cNvPr id="5126" name="Picture 6" descr="http://www.genwise.com/Images/visual-studio-2010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219" y="2819399"/>
            <a:ext cx="2219325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04801" y="4267200"/>
            <a:ext cx="2829044" cy="64633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3600" b="1" i="1" cap="none" spc="0" dirty="0" smtClean="0">
                <a:ln/>
                <a:solidFill>
                  <a:srgbClr val="7030A0"/>
                </a:solidFill>
                <a:effectLst/>
              </a:rPr>
              <a:t>Visualizations</a:t>
            </a:r>
            <a:endParaRPr lang="en-US" sz="3600" b="1" i="1" cap="none" spc="0" dirty="0">
              <a:ln/>
              <a:solidFill>
                <a:srgbClr val="7030A0"/>
              </a:solidFill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1" y="5181600"/>
            <a:ext cx="2214902" cy="64633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3600" b="1" i="1" cap="none" spc="0" dirty="0" smtClean="0">
                <a:ln/>
                <a:solidFill>
                  <a:srgbClr val="7030A0"/>
                </a:solidFill>
                <a:effectLst/>
              </a:rPr>
              <a:t>Detections</a:t>
            </a:r>
            <a:endParaRPr lang="en-US" sz="3600" b="1" i="1" cap="none" spc="0" dirty="0">
              <a:ln/>
              <a:solidFill>
                <a:srgbClr val="7030A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5853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resentations\AdvancedCodeAnalysis\SlideDeck\images\toolbo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329931"/>
            <a:ext cx="1828800" cy="187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Toolbox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53918" y="1524000"/>
            <a:ext cx="4607928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dirty="0" smtClean="0">
                <a:solidFill>
                  <a:schemeClr val="accent5">
                    <a:lumMod val="75000"/>
                  </a:schemeClr>
                </a:solidFill>
              </a:rPr>
              <a:t>Performance</a:t>
            </a:r>
            <a:endParaRPr lang="en-US" sz="6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1" y="3486833"/>
            <a:ext cx="1619418" cy="64633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3600" b="1" i="1" cap="none" spc="0" dirty="0" smtClean="0">
                <a:ln/>
                <a:solidFill>
                  <a:srgbClr val="7030A0"/>
                </a:solidFill>
                <a:effectLst/>
              </a:rPr>
              <a:t>Metrics</a:t>
            </a:r>
            <a:endParaRPr lang="en-US" sz="3600" b="1" i="1" cap="none" spc="0" dirty="0">
              <a:ln/>
              <a:solidFill>
                <a:srgbClr val="7030A0"/>
              </a:solidFill>
              <a:effectLst/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918" y="2686048"/>
            <a:ext cx="47815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04801" y="4267200"/>
            <a:ext cx="2829044" cy="64633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3600" b="1" i="1" cap="none" spc="0" dirty="0" smtClean="0">
                <a:ln/>
                <a:solidFill>
                  <a:srgbClr val="7030A0"/>
                </a:solidFill>
                <a:effectLst/>
              </a:rPr>
              <a:t>Visualizations</a:t>
            </a:r>
            <a:endParaRPr lang="en-US" sz="3600" b="1" i="1" cap="none" spc="0" dirty="0">
              <a:ln/>
              <a:solidFill>
                <a:srgbClr val="7030A0"/>
              </a:solidFill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1" y="5181600"/>
            <a:ext cx="2214902" cy="64633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3600" b="1" i="1" cap="none" spc="0" dirty="0" smtClean="0">
                <a:ln/>
                <a:solidFill>
                  <a:srgbClr val="7030A0"/>
                </a:solidFill>
                <a:effectLst/>
              </a:rPr>
              <a:t>Detections</a:t>
            </a:r>
            <a:endParaRPr lang="en-US" sz="3600" b="1" i="1" cap="none" spc="0" dirty="0">
              <a:ln/>
              <a:solidFill>
                <a:srgbClr val="7030A0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33845" y="5308601"/>
            <a:ext cx="5352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http://www.jetbrains.com/profiler</a:t>
            </a:r>
            <a:r>
              <a:rPr lang="en-US" sz="2800" dirty="0" smtClean="0">
                <a:hlinkClick r:id="rId4"/>
              </a:rPr>
              <a:t>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827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Blueprint</a:t>
            </a:r>
            <a:endParaRPr lang="en-US" dirty="0"/>
          </a:p>
        </p:txBody>
      </p:sp>
      <p:pic>
        <p:nvPicPr>
          <p:cNvPr id="2050" name="Picture 2" descr="D:\Presentations\AdvancedCodeAnalysis\SlideDeck\images\bluepr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47800"/>
            <a:ext cx="7010400" cy="467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15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Master Craft</a:t>
            </a:r>
            <a:endParaRPr lang="en-US" dirty="0"/>
          </a:p>
        </p:txBody>
      </p:sp>
      <p:pic>
        <p:nvPicPr>
          <p:cNvPr id="3074" name="Picture 2" descr="D:\Presentations\AdvancedCodeAnalysis\SlideDeck\images\Leonardo-da-Vinci-40396-1-4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57184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dealmakersblog.com/wp-content/uploads/2008/12/justdo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185087"/>
            <a:ext cx="3962400" cy="338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4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Master Craft</a:t>
            </a:r>
            <a:endParaRPr lang="en-US" dirty="0"/>
          </a:p>
        </p:txBody>
      </p:sp>
      <p:pic>
        <p:nvPicPr>
          <p:cNvPr id="3074" name="Picture 2" descr="D:\Presentations\AdvancedCodeAnalysis\SlideDeck\images\Leonardo-da-Vinci-40396-1-4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57184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43200" y="1641386"/>
            <a:ext cx="3133487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dirty="0" smtClean="0">
                <a:solidFill>
                  <a:schemeClr val="accent5">
                    <a:lumMod val="75000"/>
                  </a:schemeClr>
                </a:solidFill>
              </a:rPr>
              <a:t>Memory</a:t>
            </a:r>
            <a:endParaRPr lang="en-US" sz="6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2796057"/>
            <a:ext cx="2861681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dirty="0" smtClean="0">
                <a:solidFill>
                  <a:schemeClr val="accent5">
                    <a:lumMod val="75000"/>
                  </a:schemeClr>
                </a:solidFill>
              </a:rPr>
              <a:t>Queries</a:t>
            </a:r>
            <a:endParaRPr lang="en-US" sz="6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43200" y="3950728"/>
            <a:ext cx="2829429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dirty="0" smtClean="0">
                <a:solidFill>
                  <a:schemeClr val="accent5">
                    <a:lumMod val="75000"/>
                  </a:schemeClr>
                </a:solidFill>
              </a:rPr>
              <a:t>Logging</a:t>
            </a:r>
            <a:endParaRPr lang="en-US" sz="6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3200" y="5105400"/>
            <a:ext cx="2953053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dirty="0" smtClean="0">
                <a:solidFill>
                  <a:schemeClr val="accent5">
                    <a:lumMod val="75000"/>
                  </a:schemeClr>
                </a:solidFill>
              </a:rPr>
              <a:t>Security</a:t>
            </a:r>
            <a:endParaRPr lang="en-US" sz="6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22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Analysis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7411" y="1785878"/>
            <a:ext cx="2971800" cy="212365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6600" dirty="0" smtClean="0">
                <a:solidFill>
                  <a:schemeClr val="accent5">
                    <a:lumMod val="75000"/>
                  </a:schemeClr>
                </a:solidFill>
              </a:rPr>
              <a:t>Source</a:t>
            </a:r>
          </a:p>
          <a:p>
            <a:r>
              <a:rPr lang="en-US" sz="6600" dirty="0" smtClean="0">
                <a:solidFill>
                  <a:schemeClr val="accent5">
                    <a:lumMod val="75000"/>
                  </a:schemeClr>
                </a:solidFill>
              </a:rPr>
              <a:t>Code</a:t>
            </a:r>
            <a:endParaRPr lang="en-US" sz="6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7411" y="4267200"/>
            <a:ext cx="4495800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6600" dirty="0" smtClean="0">
                <a:solidFill>
                  <a:schemeClr val="accent5">
                    <a:lumMod val="75000"/>
                  </a:schemeClr>
                </a:solidFill>
              </a:rPr>
              <a:t>Assembly</a:t>
            </a:r>
            <a:endParaRPr lang="en-US" sz="6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2743200" y="1728920"/>
            <a:ext cx="2476500" cy="4495800"/>
          </a:xfrm>
          <a:prstGeom prst="chevron">
            <a:avLst>
              <a:gd name="adj" fmla="val 864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8357" y="3909536"/>
            <a:ext cx="3577281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6600" dirty="0" smtClean="0">
                <a:solidFill>
                  <a:schemeClr val="accent3">
                    <a:lumMod val="75000"/>
                  </a:schemeClr>
                </a:solidFill>
              </a:rPr>
              <a:t>Metrics</a:t>
            </a:r>
            <a:endParaRPr lang="en-US" sz="6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589" y="1600200"/>
            <a:ext cx="4920049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6600" dirty="0" smtClean="0">
                <a:solidFill>
                  <a:schemeClr val="accent3">
                    <a:lumMod val="75000"/>
                  </a:schemeClr>
                </a:solidFill>
              </a:rPr>
              <a:t>Visualizations</a:t>
            </a:r>
            <a:endParaRPr lang="en-US" sz="6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12558" y="5064204"/>
            <a:ext cx="4263080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6600" dirty="0" smtClean="0">
                <a:solidFill>
                  <a:schemeClr val="accent3">
                    <a:lumMod val="75000"/>
                  </a:schemeClr>
                </a:solidFill>
              </a:rPr>
              <a:t>Detections</a:t>
            </a:r>
            <a:endParaRPr lang="en-US" sz="6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8356" y="2754868"/>
            <a:ext cx="3577281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6600" dirty="0" smtClean="0">
                <a:solidFill>
                  <a:schemeClr val="accent3">
                    <a:lumMod val="75000"/>
                  </a:schemeClr>
                </a:solidFill>
              </a:rPr>
              <a:t>Checks</a:t>
            </a:r>
            <a:endParaRPr lang="en-US" sz="6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26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Master Craft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53918" y="1524000"/>
            <a:ext cx="4612160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dirty="0" smtClean="0">
                <a:solidFill>
                  <a:schemeClr val="accent5">
                    <a:lumMod val="75000"/>
                  </a:schemeClr>
                </a:solidFill>
              </a:rPr>
              <a:t>Code Quality</a:t>
            </a:r>
            <a:endParaRPr lang="en-US" sz="6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52900" y="3645221"/>
            <a:ext cx="4168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http://www.ndepend.com</a:t>
            </a:r>
            <a:r>
              <a:rPr lang="en-US" sz="2800" dirty="0" smtClean="0">
                <a:hlinkClick r:id="rId2"/>
              </a:rPr>
              <a:t>/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85790" y="4721662"/>
            <a:ext cx="1602426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</a:rPr>
              <a:t>Metrics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2603" y="3429000"/>
            <a:ext cx="2726259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</a:rPr>
              <a:t>Visualizations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5791" y="5367993"/>
            <a:ext cx="2195409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</a:rPr>
              <a:t>Detections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2603" y="4075331"/>
            <a:ext cx="1485215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</a:rPr>
              <a:t>Checks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9" name="Picture 2" descr="D:\Presentations\AdvancedCodeAnalysis\SlideDeck\images\Leonardo-da-Vinci-40396-1-4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57184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npgsql.projects.postgresql.org/images/NDepend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2631996"/>
            <a:ext cx="3959366" cy="10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o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933" y="4357939"/>
            <a:ext cx="2781300" cy="101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152900" y="5429548"/>
            <a:ext cx="3589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6"/>
              </a:rPr>
              <a:t>http://www.lattix.com</a:t>
            </a:r>
            <a:r>
              <a:rPr lang="en-US" sz="2800" dirty="0" smtClean="0">
                <a:hlinkClick r:id="rId6"/>
              </a:rPr>
              <a:t>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850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Hanselman’s</a:t>
            </a:r>
            <a:r>
              <a:rPr lang="en-US" dirty="0" smtClean="0"/>
              <a:t> Placemat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901831"/>
              </p:ext>
            </p:extLst>
          </p:nvPr>
        </p:nvGraphicFramePr>
        <p:xfrm>
          <a:off x="2286000" y="1524000"/>
          <a:ext cx="6096000" cy="3944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name="Acrobat Document" r:id="rId3" imgW="11658397" imgH="7543800" progId="AcroExch.Document.7">
                  <p:embed/>
                </p:oleObj>
              </mc:Choice>
              <mc:Fallback>
                <p:oleObj name="Acrobat Document" r:id="rId3" imgW="11658397" imgH="754380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1524000"/>
                        <a:ext cx="6096000" cy="3944937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14400" y="5638800"/>
            <a:ext cx="3164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5"/>
              </a:rPr>
              <a:t>http://</a:t>
            </a:r>
            <a:r>
              <a:rPr lang="en-US" sz="2800" dirty="0" smtClean="0">
                <a:hlinkClick r:id="rId5"/>
              </a:rPr>
              <a:t>bit.ly/LwKfwK</a:t>
            </a:r>
            <a:endParaRPr lang="en-US" sz="2800" dirty="0"/>
          </a:p>
        </p:txBody>
      </p:sp>
      <p:pic>
        <p:nvPicPr>
          <p:cNvPr id="8196" name="Picture 4" descr="http://d13pix9kaak6wt.cloudfront.net/avatar/shanselman_1295083527_5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32" y="1524000"/>
            <a:ext cx="1372968" cy="15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72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Shameless Self-promotion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0"/>
            <a:ext cx="3505200" cy="463262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5400" y="2133600"/>
            <a:ext cx="3579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amzn.to/v8TD8E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3860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Stephen’s Contact Info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Twitter:	</a:t>
            </a:r>
            <a:r>
              <a:rPr lang="en-US" b="1" dirty="0"/>
              <a:t>@</a:t>
            </a:r>
            <a:r>
              <a:rPr lang="en-US" b="1" dirty="0" err="1"/>
              <a:t>ruthlesshelp</a:t>
            </a:r>
            <a:endParaRPr lang="en-US" b="1" dirty="0"/>
          </a:p>
          <a:p>
            <a:endParaRPr lang="en-US" dirty="0" smtClean="0"/>
          </a:p>
          <a:p>
            <a:r>
              <a:rPr lang="en-US" dirty="0" smtClean="0"/>
              <a:t>Email</a:t>
            </a:r>
            <a:r>
              <a:rPr lang="en-US" dirty="0"/>
              <a:t>:	</a:t>
            </a:r>
            <a:r>
              <a:rPr lang="en-US" b="1" dirty="0" smtClean="0"/>
              <a:t>stephen.ritchie@excella.com</a:t>
            </a:r>
          </a:p>
          <a:p>
            <a:endParaRPr lang="en-US" dirty="0" smtClean="0"/>
          </a:p>
          <a:p>
            <a:r>
              <a:rPr lang="en-US" dirty="0" smtClean="0"/>
              <a:t>Blog:	</a:t>
            </a:r>
            <a:r>
              <a:rPr lang="en-US" b="1" dirty="0" smtClean="0"/>
              <a:t>http</a:t>
            </a:r>
            <a:r>
              <a:rPr lang="en-US" b="1" dirty="0"/>
              <a:t>://</a:t>
            </a:r>
            <a:r>
              <a:rPr lang="en-US" b="1" dirty="0" smtClean="0"/>
              <a:t>ruthlesslyhelpful.net</a:t>
            </a:r>
          </a:p>
          <a:p>
            <a:endParaRPr lang="en-US" dirty="0" smtClean="0"/>
          </a:p>
          <a:p>
            <a:r>
              <a:rPr lang="en-US" dirty="0" smtClean="0"/>
              <a:t>LinkedIn: 	</a:t>
            </a:r>
            <a:r>
              <a:rPr lang="en-US" b="1" dirty="0" smtClean="0"/>
              <a:t>http</a:t>
            </a:r>
            <a:r>
              <a:rPr lang="en-US" b="1" dirty="0"/>
              <a:t>://</a:t>
            </a:r>
            <a:r>
              <a:rPr lang="en-US" b="1" dirty="0" smtClean="0"/>
              <a:t>www.linkedin.com/in/sritchie</a:t>
            </a:r>
            <a:endParaRPr lang="en-US" b="1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7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Speaker-Rate Stephen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533D6E87-8D2C-4950-B13C-94FBA5B9DAE6}" type="slidenum">
              <a:rPr lang="en-US" smtClean="0"/>
              <a:t>37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00400" y="4038600"/>
            <a:ext cx="3994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spkr8.com/t/12071</a:t>
            </a:r>
            <a:endParaRPr lang="en-US" sz="2800" dirty="0"/>
          </a:p>
        </p:txBody>
      </p:sp>
      <p:pic>
        <p:nvPicPr>
          <p:cNvPr id="9218" name="Picture 2" descr="http://profile.ak.fbcdn.net/hprofile-ak-ash2/41782_140542569294718_4615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133600"/>
            <a:ext cx="19050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97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resentations\AdvancedCodeAnalysis\SlideDeck\images\toolbo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341" y="1329932"/>
            <a:ext cx="5031259" cy="514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Toolbox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73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 Vinci Code … Analyzer</a:t>
            </a:r>
            <a:endParaRPr lang="en-US" dirty="0"/>
          </a:p>
        </p:txBody>
      </p:sp>
      <p:pic>
        <p:nvPicPr>
          <p:cNvPr id="3074" name="Picture 2" descr="D:\Presentations\AdvancedCodeAnalysis\SlideDeck\images\Leonardo-da-Vinci-40396-1-4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357184"/>
            <a:ext cx="4953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6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Analysis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524000"/>
            <a:ext cx="2941062" cy="156966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9600" dirty="0" smtClean="0">
                <a:solidFill>
                  <a:schemeClr val="accent3">
                    <a:lumMod val="75000"/>
                  </a:schemeClr>
                </a:solidFill>
              </a:rPr>
              <a:t>Static</a:t>
            </a:r>
            <a:endParaRPr lang="en-US" sz="9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29000" y="4109323"/>
            <a:ext cx="4631397" cy="156966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9600" b="1" i="1" cap="none" spc="0" dirty="0" smtClean="0">
                <a:ln/>
                <a:solidFill>
                  <a:srgbClr val="7030A0"/>
                </a:solidFill>
                <a:effectLst/>
              </a:rPr>
              <a:t>Dynamic</a:t>
            </a:r>
            <a:endParaRPr lang="en-US" sz="9600" b="1" i="1" cap="none" spc="0" dirty="0">
              <a:ln/>
              <a:solidFill>
                <a:srgbClr val="7030A0"/>
              </a:solidFill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66598" y="3216771"/>
            <a:ext cx="1641090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4400" dirty="0" smtClean="0"/>
              <a:t>versus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5091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Analysis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31" y="1600200"/>
            <a:ext cx="7694137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3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 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49758" y="1881478"/>
            <a:ext cx="5844485" cy="304698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9600" b="1" i="1" cap="none" spc="0" dirty="0" smtClean="0">
                <a:ln/>
                <a:solidFill>
                  <a:srgbClr val="7030A0"/>
                </a:solidFill>
                <a:effectLst/>
              </a:rPr>
              <a:t>Real Life is </a:t>
            </a:r>
            <a:br>
              <a:rPr lang="en-US" sz="9600" b="1" i="1" cap="none" spc="0" dirty="0" smtClean="0">
                <a:ln/>
                <a:solidFill>
                  <a:srgbClr val="7030A0"/>
                </a:solidFill>
                <a:effectLst/>
              </a:rPr>
            </a:br>
            <a:r>
              <a:rPr lang="en-US" sz="9600" b="1" i="1" cap="none" spc="0" dirty="0" smtClean="0">
                <a:ln/>
                <a:solidFill>
                  <a:srgbClr val="7030A0"/>
                </a:solidFill>
                <a:effectLst/>
              </a:rPr>
              <a:t>Dynamic</a:t>
            </a:r>
            <a:endParaRPr lang="en-US" sz="9600" b="1" i="1" cap="none" spc="0" dirty="0">
              <a:ln/>
              <a:solidFill>
                <a:srgbClr val="7030A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2139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2385FE22-A126-4116-A005-E2FD51CF827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1940 Tacoma Narrows Bridge</a:t>
            </a:r>
            <a:endParaRPr lang="en-US" dirty="0"/>
          </a:p>
        </p:txBody>
      </p:sp>
      <p:pic>
        <p:nvPicPr>
          <p:cNvPr id="2" name="SF121_512kb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0" y="1600200"/>
            <a:ext cx="6034088" cy="452596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3AF1E8CFA28149B1FE7DC072549886" ma:contentTypeVersion="0" ma:contentTypeDescription="Create a new document." ma:contentTypeScope="" ma:versionID="92b0e3bfef07167d8408772382c67cf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8876E3E-35E8-44DB-806A-57E39EB2FA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8944C6-C8CD-4B8B-97EE-04C3E210048D}">
  <ds:schemaRefs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11E65F2-003C-489D-BB0C-0A6F62CA79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326</Words>
  <Application>Microsoft Office PowerPoint</Application>
  <PresentationFormat>On-screen Show (4:3)</PresentationFormat>
  <Paragraphs>184</Paragraphs>
  <Slides>37</Slides>
  <Notes>0</Notes>
  <HiddenSlides>1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Office Theme</vt:lpstr>
      <vt:lpstr>Acrobat Document</vt:lpstr>
      <vt:lpstr>Advanced Code Analysis in .NET</vt:lpstr>
      <vt:lpstr>Speaker-Rate Me</vt:lpstr>
      <vt:lpstr>Blueprint</vt:lpstr>
      <vt:lpstr>Toolbox</vt:lpstr>
      <vt:lpstr>Da Vinci Code … Analyzer</vt:lpstr>
      <vt:lpstr>Code Analysis</vt:lpstr>
      <vt:lpstr>Static Analysis</vt:lpstr>
      <vt:lpstr>But wait …</vt:lpstr>
      <vt:lpstr>1940 Tacoma Narrows Bridge</vt:lpstr>
      <vt:lpstr>1940 Tacoma Narrows Bridge</vt:lpstr>
      <vt:lpstr>Static Analysis</vt:lpstr>
      <vt:lpstr>Dynamic Analysis</vt:lpstr>
      <vt:lpstr>Code Analysis: Objection 1</vt:lpstr>
      <vt:lpstr>Code Analysis: Objection 2</vt:lpstr>
      <vt:lpstr>Code Analysis: Objection 3</vt:lpstr>
      <vt:lpstr>Blueprint</vt:lpstr>
      <vt:lpstr>Toolbox</vt:lpstr>
      <vt:lpstr>Toolbox</vt:lpstr>
      <vt:lpstr>Toolbox</vt:lpstr>
      <vt:lpstr>The Master Craft</vt:lpstr>
      <vt:lpstr>Toolbox</vt:lpstr>
      <vt:lpstr>The Master Craft</vt:lpstr>
      <vt:lpstr>Dynamic Analysis</vt:lpstr>
      <vt:lpstr>Toolbox</vt:lpstr>
      <vt:lpstr>Toolbox</vt:lpstr>
      <vt:lpstr>The Master Craft</vt:lpstr>
      <vt:lpstr>Dynamic Analysis</vt:lpstr>
      <vt:lpstr>Toolbox</vt:lpstr>
      <vt:lpstr>Toolbox</vt:lpstr>
      <vt:lpstr>The Master Craft</vt:lpstr>
      <vt:lpstr>The Master Craft</vt:lpstr>
      <vt:lpstr>Static Analysis</vt:lpstr>
      <vt:lpstr>The Master Craft</vt:lpstr>
      <vt:lpstr>Hanselman’s Placemat</vt:lpstr>
      <vt:lpstr>Shameless Self-promotion </vt:lpstr>
      <vt:lpstr>Stephen’s Contact Info</vt:lpstr>
      <vt:lpstr>Speaker-Rate Stephen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ExcellaUser</dc:creator>
  <cp:lastModifiedBy>stephen.ritchie</cp:lastModifiedBy>
  <cp:revision>43</cp:revision>
  <dcterms:created xsi:type="dcterms:W3CDTF">2011-01-10T15:50:27Z</dcterms:created>
  <dcterms:modified xsi:type="dcterms:W3CDTF">2012-07-08T19:05:06Z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0x0101002E3AF1E8CFA28149B1FE7DC072549886</vt:lpwstr>
  </property>
</Properties>
</file>